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64" r:id="rId2"/>
    <p:sldId id="256" r:id="rId3"/>
    <p:sldId id="258" r:id="rId4"/>
    <p:sldId id="261" r:id="rId5"/>
    <p:sldId id="259" r:id="rId6"/>
    <p:sldId id="263" r:id="rId7"/>
    <p:sldId id="260" r:id="rId8"/>
    <p:sldId id="262"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61EA4DD2-A92A-4655-B126-60FE017DA222}" type="datetimeFigureOut">
              <a:rPr lang="ru-RU" smtClean="0"/>
              <a:pPr/>
              <a:t>09.02.2018</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286CB42E-296B-4AB0-A9E2-ADC1AF5C0EBE}"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1EA4DD2-A92A-4655-B126-60FE017DA222}" type="datetimeFigureOut">
              <a:rPr lang="ru-RU" smtClean="0"/>
              <a:pPr/>
              <a:t>09.02.2018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6CB42E-296B-4AB0-A9E2-ADC1AF5C0EB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1EA4DD2-A92A-4655-B126-60FE017DA222}" type="datetimeFigureOut">
              <a:rPr lang="ru-RU" smtClean="0"/>
              <a:pPr/>
              <a:t>09.02.2018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6CB42E-296B-4AB0-A9E2-ADC1AF5C0EB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61EA4DD2-A92A-4655-B126-60FE017DA222}" type="datetimeFigureOut">
              <a:rPr lang="ru-RU" smtClean="0"/>
              <a:pPr/>
              <a:t>09.02.2018</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286CB42E-296B-4AB0-A9E2-ADC1AF5C0EBE}"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61EA4DD2-A92A-4655-B126-60FE017DA222}" type="datetimeFigureOut">
              <a:rPr lang="ru-RU" smtClean="0"/>
              <a:pPr/>
              <a:t>09.02.2018</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286CB42E-296B-4AB0-A9E2-ADC1AF5C0EBE}"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61EA4DD2-A92A-4655-B126-60FE017DA222}" type="datetimeFigureOut">
              <a:rPr lang="ru-RU" smtClean="0"/>
              <a:pPr/>
              <a:t>09.02.2018</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286CB42E-296B-4AB0-A9E2-ADC1AF5C0EBE}"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61EA4DD2-A92A-4655-B126-60FE017DA222}" type="datetimeFigureOut">
              <a:rPr lang="ru-RU" smtClean="0"/>
              <a:pPr/>
              <a:t>09.02.2018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286CB42E-296B-4AB0-A9E2-ADC1AF5C0EBE}"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61EA4DD2-A92A-4655-B126-60FE017DA222}" type="datetimeFigureOut">
              <a:rPr lang="ru-RU" smtClean="0"/>
              <a:pPr/>
              <a:t>09.02.2018</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6CB42E-296B-4AB0-A9E2-ADC1AF5C0EBE}"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61EA4DD2-A92A-4655-B126-60FE017DA222}" type="datetimeFigureOut">
              <a:rPr lang="ru-RU" smtClean="0"/>
              <a:pPr/>
              <a:t>09.02.2018</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86CB42E-296B-4AB0-A9E2-ADC1AF5C0EB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61EA4DD2-A92A-4655-B126-60FE017DA222}" type="datetimeFigureOut">
              <a:rPr lang="ru-RU" smtClean="0"/>
              <a:pPr/>
              <a:t>09.02.2018</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86CB42E-296B-4AB0-A9E2-ADC1AF5C0EBE}"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61EA4DD2-A92A-4655-B126-60FE017DA222}" type="datetimeFigureOut">
              <a:rPr lang="ru-RU" smtClean="0"/>
              <a:pPr/>
              <a:t>09.02.2018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286CB42E-296B-4AB0-A9E2-ADC1AF5C0EBE}"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1EA4DD2-A92A-4655-B126-60FE017DA222}" type="datetimeFigureOut">
              <a:rPr lang="ru-RU" smtClean="0"/>
              <a:pPr/>
              <a:t>09.02.2018</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86CB42E-296B-4AB0-A9E2-ADC1AF5C0EBE}"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Проект «Какая физика без англичан?»</a:t>
            </a:r>
            <a:endParaRPr lang="ru-RU" dirty="0"/>
          </a:p>
        </p:txBody>
      </p:sp>
      <p:sp>
        <p:nvSpPr>
          <p:cNvPr id="3" name="Содержимое 2"/>
          <p:cNvSpPr>
            <a:spLocks noGrp="1"/>
          </p:cNvSpPr>
          <p:nvPr>
            <p:ph idx="1"/>
          </p:nvPr>
        </p:nvSpPr>
        <p:spPr/>
        <p:txBody>
          <a:bodyPr>
            <a:normAutofit/>
          </a:bodyPr>
          <a:lstStyle/>
          <a:p>
            <a:pPr>
              <a:buNone/>
            </a:pPr>
            <a:endParaRPr lang="ru-RU" sz="4400" dirty="0" smtClean="0"/>
          </a:p>
          <a:p>
            <a:pPr>
              <a:buNone/>
            </a:pPr>
            <a:endParaRPr lang="ru-RU" sz="4400" dirty="0" smtClean="0"/>
          </a:p>
          <a:p>
            <a:pPr>
              <a:buNone/>
            </a:pPr>
            <a:endParaRPr lang="ru-RU" sz="4400" dirty="0" smtClean="0"/>
          </a:p>
          <a:p>
            <a:pPr>
              <a:buNone/>
            </a:pPr>
            <a:endParaRPr lang="ru-RU" sz="4400" dirty="0" smtClean="0">
              <a:solidFill>
                <a:schemeClr val="tx1"/>
              </a:solidFill>
            </a:endParaRPr>
          </a:p>
          <a:p>
            <a:pPr algn="r">
              <a:buNone/>
            </a:pPr>
            <a:r>
              <a:rPr lang="ru-RU" sz="2200" dirty="0" smtClean="0">
                <a:solidFill>
                  <a:schemeClr val="tx1"/>
                </a:solidFill>
              </a:rPr>
              <a:t>                                            Выполнил ученик 7б класса   </a:t>
            </a:r>
          </a:p>
          <a:p>
            <a:pPr algn="r">
              <a:buNone/>
            </a:pPr>
            <a:r>
              <a:rPr lang="ru-RU" sz="2200" dirty="0" smtClean="0">
                <a:solidFill>
                  <a:schemeClr val="tx1"/>
                </a:solidFill>
              </a:rPr>
              <a:t> Карионов Женя МОУ УОСОШ 4       </a:t>
            </a:r>
          </a:p>
          <a:p>
            <a:pPr algn="r">
              <a:buNone/>
            </a:pPr>
            <a:r>
              <a:rPr lang="ru-RU" sz="2200" dirty="0" smtClean="0">
                <a:solidFill>
                  <a:schemeClr val="tx1"/>
                </a:solidFill>
              </a:rPr>
              <a:t>№ п. Усть-Ордынский 2018 г</a:t>
            </a:r>
            <a:r>
              <a:rPr lang="ru-RU" sz="2200" dirty="0" smtClean="0"/>
              <a:t>.</a:t>
            </a:r>
            <a:endParaRPr lang="ru-RU" sz="2200" dirty="0"/>
          </a:p>
        </p:txBody>
      </p:sp>
      <p:pic>
        <p:nvPicPr>
          <p:cNvPr id="1032" name="Picture 8" descr="https://artpostergallery.ru/userdata/image/thumbs/64/16/641643ebc780336b7ab63744abc29276_2.jpg"/>
          <p:cNvPicPr>
            <a:picLocks noChangeAspect="1" noChangeArrowheads="1"/>
          </p:cNvPicPr>
          <p:nvPr/>
        </p:nvPicPr>
        <p:blipFill>
          <a:blip r:embed="rId2"/>
          <a:srcRect/>
          <a:stretch>
            <a:fillRect/>
          </a:stretch>
        </p:blipFill>
        <p:spPr bwMode="auto">
          <a:xfrm>
            <a:off x="0" y="3857628"/>
            <a:ext cx="3714744" cy="3000372"/>
          </a:xfrm>
          <a:prstGeom prst="rect">
            <a:avLst/>
          </a:prstGeom>
          <a:noFill/>
        </p:spPr>
      </p:pic>
      <p:pic>
        <p:nvPicPr>
          <p:cNvPr id="1036" name="Picture 12" descr="http://www.proza.ru/pics/2011/11/21/1221.gif"/>
          <p:cNvPicPr>
            <a:picLocks noChangeAspect="1" noChangeArrowheads="1"/>
          </p:cNvPicPr>
          <p:nvPr/>
        </p:nvPicPr>
        <p:blipFill>
          <a:blip r:embed="rId3"/>
          <a:srcRect/>
          <a:stretch>
            <a:fillRect/>
          </a:stretch>
        </p:blipFill>
        <p:spPr bwMode="auto">
          <a:xfrm>
            <a:off x="6072198" y="1214422"/>
            <a:ext cx="2819400" cy="2971801"/>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642918"/>
            <a:ext cx="7772400" cy="1600210"/>
          </a:xfrm>
        </p:spPr>
        <p:txBody>
          <a:bodyPr/>
          <a:lstStyle/>
          <a:p>
            <a:pPr algn="ctr"/>
            <a:r>
              <a:rPr lang="ru-RU" dirty="0" smtClean="0"/>
              <a:t>Группа «Лингвисты»</a:t>
            </a:r>
            <a:endParaRPr lang="ru-RU" dirty="0"/>
          </a:p>
        </p:txBody>
      </p:sp>
      <p:sp>
        <p:nvSpPr>
          <p:cNvPr id="3" name="Подзаголовок 2"/>
          <p:cNvSpPr>
            <a:spLocks noGrp="1"/>
          </p:cNvSpPr>
          <p:nvPr>
            <p:ph type="subTitle" idx="1"/>
          </p:nvPr>
        </p:nvSpPr>
        <p:spPr>
          <a:xfrm>
            <a:off x="1357290" y="0"/>
            <a:ext cx="6400800" cy="5214950"/>
          </a:xfrm>
        </p:spPr>
        <p:txBody>
          <a:bodyPr>
            <a:noAutofit/>
          </a:bodyPr>
          <a:lstStyle/>
          <a:p>
            <a:r>
              <a:rPr lang="ru-RU" sz="2800" dirty="0" smtClean="0">
                <a:solidFill>
                  <a:schemeClr val="tx1"/>
                </a:solidFill>
              </a:rPr>
              <a:t>Задачи</a:t>
            </a:r>
            <a:r>
              <a:rPr lang="ru-RU" sz="2800" dirty="0" smtClean="0">
                <a:solidFill>
                  <a:schemeClr val="tx1"/>
                </a:solidFill>
              </a:rPr>
              <a:t>:</a:t>
            </a:r>
          </a:p>
          <a:p>
            <a:r>
              <a:rPr lang="ru-RU" sz="2800" dirty="0" smtClean="0">
                <a:solidFill>
                  <a:srgbClr val="FF0000"/>
                </a:solidFill>
              </a:rPr>
              <a:t> 1. Выяснить в чём причины успеха приёма «Ромашка </a:t>
            </a:r>
            <a:r>
              <a:rPr lang="ru-RU" sz="2800" dirty="0" err="1" smtClean="0">
                <a:solidFill>
                  <a:srgbClr val="FF0000"/>
                </a:solidFill>
              </a:rPr>
              <a:t>Блума</a:t>
            </a:r>
            <a:r>
              <a:rPr lang="ru-RU" sz="2800" dirty="0" smtClean="0">
                <a:solidFill>
                  <a:srgbClr val="FF0000"/>
                </a:solidFill>
              </a:rPr>
              <a:t>»?</a:t>
            </a:r>
          </a:p>
          <a:p>
            <a:r>
              <a:rPr lang="ru-RU" sz="2800" dirty="0" smtClean="0">
                <a:solidFill>
                  <a:srgbClr val="FF0000"/>
                </a:solidFill>
              </a:rPr>
              <a:t>2. Определить, как работает данный приём?</a:t>
            </a:r>
          </a:p>
          <a:p>
            <a:r>
              <a:rPr lang="ru-RU" sz="2800" dirty="0" smtClean="0">
                <a:solidFill>
                  <a:srgbClr val="FF0000"/>
                </a:solidFill>
              </a:rPr>
              <a:t>3.  Является </a:t>
            </a:r>
            <a:r>
              <a:rPr lang="ru-RU" sz="2800" dirty="0" smtClean="0">
                <a:solidFill>
                  <a:srgbClr val="FF0000"/>
                </a:solidFill>
              </a:rPr>
              <a:t>ли осмысление </a:t>
            </a:r>
            <a:r>
              <a:rPr lang="ru-RU" sz="2800" dirty="0" smtClean="0">
                <a:solidFill>
                  <a:srgbClr val="FF0000"/>
                </a:solidFill>
              </a:rPr>
              <a:t>информации - </a:t>
            </a:r>
            <a:r>
              <a:rPr lang="ru-RU" sz="2800" dirty="0" smtClean="0">
                <a:solidFill>
                  <a:srgbClr val="FF0000"/>
                </a:solidFill>
              </a:rPr>
              <a:t>главным </a:t>
            </a:r>
            <a:r>
              <a:rPr lang="ru-RU" sz="2800" dirty="0" smtClean="0">
                <a:solidFill>
                  <a:srgbClr val="FF0000"/>
                </a:solidFill>
              </a:rPr>
              <a:t>при работе с текстом?</a:t>
            </a:r>
            <a:endParaRPr lang="ru-RU" sz="2800"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dirty="0"/>
          </a:p>
        </p:txBody>
      </p:sp>
      <p:pic>
        <p:nvPicPr>
          <p:cNvPr id="2050" name="Picture 2" descr="http://900igr.net/up/datas/212112/016.jpg"/>
          <p:cNvPicPr>
            <a:picLocks noChangeAspect="1" noChangeArrowheads="1"/>
          </p:cNvPicPr>
          <p:nvPr/>
        </p:nvPicPr>
        <p:blipFill>
          <a:blip r:embed="rId2"/>
          <a:srcRect/>
          <a:stretch>
            <a:fillRect/>
          </a:stretch>
        </p:blipFill>
        <p:spPr bwMode="auto">
          <a:xfrm>
            <a:off x="0" y="-1"/>
            <a:ext cx="9144000" cy="6858001"/>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dirty="0"/>
          </a:p>
        </p:txBody>
      </p:sp>
      <p:pic>
        <p:nvPicPr>
          <p:cNvPr id="17410" name="Picture 2" descr="https://ds03.infourok.ru/uploads/ex/10d8/00010ebf-c04ebe8c/1/img10.jpg"/>
          <p:cNvPicPr>
            <a:picLocks noChangeAspect="1" noChangeArrowheads="1"/>
          </p:cNvPicPr>
          <p:nvPr/>
        </p:nvPicPr>
        <p:blipFill>
          <a:blip r:embed="rId2"/>
          <a:srcRect/>
          <a:stretch>
            <a:fillRect/>
          </a:stretch>
        </p:blipFill>
        <p:spPr bwMode="auto">
          <a:xfrm>
            <a:off x="0" y="-1"/>
            <a:ext cx="9144000" cy="6858001"/>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rgbClr val="FF0000"/>
                </a:solidFill>
              </a:rPr>
              <a:t>«</a:t>
            </a:r>
            <a:r>
              <a:rPr lang="en-US" dirty="0" smtClean="0">
                <a:solidFill>
                  <a:srgbClr val="FF0000"/>
                </a:solidFill>
              </a:rPr>
              <a:t>Isaac Newton</a:t>
            </a:r>
            <a:r>
              <a:rPr lang="ru-RU" dirty="0" smtClean="0">
                <a:solidFill>
                  <a:srgbClr val="FF0000"/>
                </a:solidFill>
              </a:rPr>
              <a:t>»</a:t>
            </a:r>
            <a:endParaRPr lang="ru-RU" dirty="0">
              <a:solidFill>
                <a:srgbClr val="FF0000"/>
              </a:solidFill>
            </a:endParaRPr>
          </a:p>
        </p:txBody>
      </p:sp>
      <p:sp>
        <p:nvSpPr>
          <p:cNvPr id="3" name="Содержимое 2"/>
          <p:cNvSpPr>
            <a:spLocks noGrp="1"/>
          </p:cNvSpPr>
          <p:nvPr>
            <p:ph idx="1"/>
          </p:nvPr>
        </p:nvSpPr>
        <p:spPr>
          <a:xfrm>
            <a:off x="285720" y="1142984"/>
            <a:ext cx="8686800" cy="5500726"/>
          </a:xfrm>
        </p:spPr>
        <p:txBody>
          <a:bodyPr>
            <a:normAutofit fontScale="25000" lnSpcReduction="20000"/>
          </a:bodyPr>
          <a:lstStyle/>
          <a:p>
            <a:pPr>
              <a:buNone/>
            </a:pPr>
            <a:endParaRPr lang="ru-RU" sz="7200" dirty="0" smtClean="0">
              <a:latin typeface="Times New Roman" pitchFamily="18" charset="0"/>
              <a:cs typeface="Times New Roman" pitchFamily="18" charset="0"/>
            </a:endParaRPr>
          </a:p>
          <a:p>
            <a:r>
              <a:rPr lang="ru-RU" sz="7200" dirty="0" smtClean="0">
                <a:solidFill>
                  <a:srgbClr val="002060"/>
                </a:solidFill>
                <a:latin typeface="Times New Roman" pitchFamily="18" charset="0"/>
                <a:cs typeface="Times New Roman" pitchFamily="18" charset="0"/>
              </a:rPr>
              <a:t> </a:t>
            </a:r>
            <a:r>
              <a:rPr lang="en-GB" sz="7600" dirty="0" smtClean="0">
                <a:solidFill>
                  <a:srgbClr val="002060"/>
                </a:solidFill>
                <a:latin typeface="Times New Roman" pitchFamily="18" charset="0"/>
                <a:cs typeface="Times New Roman" pitchFamily="18" charset="0"/>
              </a:rPr>
              <a:t>Newton, one of the greatest scientists of all times was born in 1642 in the little village in Lincolnshire, England. His father was a farmer and died before Newton was born. His mother was a clever woman whom he always loved.</a:t>
            </a:r>
            <a:endParaRPr lang="ru-RU" sz="7600" dirty="0" smtClean="0">
              <a:solidFill>
                <a:srgbClr val="002060"/>
              </a:solidFill>
              <a:latin typeface="Times New Roman" pitchFamily="18" charset="0"/>
              <a:cs typeface="Times New Roman" pitchFamily="18" charset="0"/>
            </a:endParaRPr>
          </a:p>
          <a:p>
            <a:r>
              <a:rPr lang="en-GB" sz="7600" dirty="0" smtClean="0">
                <a:solidFill>
                  <a:srgbClr val="002060"/>
                </a:solidFill>
                <a:latin typeface="Times New Roman" pitchFamily="18" charset="0"/>
                <a:cs typeface="Times New Roman" pitchFamily="18" charset="0"/>
              </a:rPr>
              <a:t>After the school, Newton studied mathematics at Cambridge university and received his degree in 1665. Then the university was closed because of the danger of plague and Newton went home for eighteen months. It was most important period in his life when he made his three great discoveries — the discoveries of the differential </a:t>
            </a:r>
            <a:r>
              <a:rPr lang="en-GB" sz="7600" dirty="0" err="1" smtClean="0">
                <a:solidFill>
                  <a:srgbClr val="002060"/>
                </a:solidFill>
                <a:latin typeface="Times New Roman" pitchFamily="18" charset="0"/>
                <a:cs typeface="Times New Roman" pitchFamily="18" charset="0"/>
              </a:rPr>
              <a:t>calculuses</a:t>
            </a:r>
            <a:r>
              <a:rPr lang="en-GB" sz="7600" dirty="0" smtClean="0">
                <a:solidFill>
                  <a:srgbClr val="002060"/>
                </a:solidFill>
                <a:latin typeface="Times New Roman" pitchFamily="18" charset="0"/>
                <a:cs typeface="Times New Roman" pitchFamily="18" charset="0"/>
              </a:rPr>
              <a:t>, of the nature of white light, and of the law of gravitation.</a:t>
            </a:r>
            <a:endParaRPr lang="ru-RU" sz="7600" dirty="0" smtClean="0">
              <a:solidFill>
                <a:srgbClr val="002060"/>
              </a:solidFill>
              <a:latin typeface="Times New Roman" pitchFamily="18" charset="0"/>
              <a:cs typeface="Times New Roman" pitchFamily="18" charset="0"/>
            </a:endParaRPr>
          </a:p>
          <a:p>
            <a:r>
              <a:rPr lang="en-GB" sz="7600" dirty="0" smtClean="0">
                <a:solidFill>
                  <a:srgbClr val="002060"/>
                </a:solidFill>
                <a:latin typeface="Times New Roman" pitchFamily="18" charset="0"/>
                <a:cs typeface="Times New Roman" pitchFamily="18" charset="0"/>
              </a:rPr>
              <a:t>These discoveries are still important for the modern science. Newton had always been interested in the problems of light. Many people saw colours of a rainbow but only Newton showed, by his experiments, that white light consists of these colours.</a:t>
            </a:r>
            <a:endParaRPr lang="ru-RU" sz="7600" dirty="0" smtClean="0">
              <a:solidFill>
                <a:srgbClr val="002060"/>
              </a:solidFill>
              <a:latin typeface="Times New Roman" pitchFamily="18" charset="0"/>
              <a:cs typeface="Times New Roman" pitchFamily="18" charset="0"/>
            </a:endParaRPr>
          </a:p>
          <a:p>
            <a:r>
              <a:rPr lang="en-GB" sz="7600" dirty="0" smtClean="0">
                <a:solidFill>
                  <a:srgbClr val="002060"/>
                </a:solidFill>
                <a:latin typeface="Times New Roman" pitchFamily="18" charset="0"/>
                <a:cs typeface="Times New Roman" pitchFamily="18" charset="0"/>
              </a:rPr>
              <a:t>It is interesting how he discovered the law gravitation. Once, as he sat at the garden, his attention was drawn by the fall of an apple. Many people saw such an usual thing before.</a:t>
            </a:r>
            <a:endParaRPr lang="ru-RU" sz="7600" dirty="0" smtClean="0">
              <a:solidFill>
                <a:srgbClr val="002060"/>
              </a:solidFill>
              <a:latin typeface="Times New Roman" pitchFamily="18" charset="0"/>
              <a:cs typeface="Times New Roman" pitchFamily="18" charset="0"/>
            </a:endParaRPr>
          </a:p>
          <a:p>
            <a:r>
              <a:rPr lang="en-GB" sz="7600" dirty="0" smtClean="0">
                <a:solidFill>
                  <a:srgbClr val="002060"/>
                </a:solidFill>
                <a:latin typeface="Times New Roman" pitchFamily="18" charset="0"/>
                <a:cs typeface="Times New Roman" pitchFamily="18" charset="0"/>
              </a:rPr>
              <a:t>But it was Newton who asked himself a question: "Why does that apple fall perpendicularly to the ground? Why doesn't it go </a:t>
            </a:r>
            <a:r>
              <a:rPr lang="en-GB" sz="7600" dirty="0" err="1" smtClean="0">
                <a:solidFill>
                  <a:srgbClr val="002060"/>
                </a:solidFill>
                <a:latin typeface="Times New Roman" pitchFamily="18" charset="0"/>
                <a:cs typeface="Times New Roman" pitchFamily="18" charset="0"/>
              </a:rPr>
              <a:t>sidewards</a:t>
            </a:r>
            <a:r>
              <a:rPr lang="en-GB" sz="7600" dirty="0" smtClean="0">
                <a:solidFill>
                  <a:srgbClr val="002060"/>
                </a:solidFill>
                <a:latin typeface="Times New Roman" pitchFamily="18" charset="0"/>
                <a:cs typeface="Times New Roman" pitchFamily="18" charset="0"/>
              </a:rPr>
              <a:t> or upwards?" The answer to this question was the theory of gravitation, discovered by Newton.</a:t>
            </a:r>
            <a:endParaRPr lang="ru-RU" sz="7600" dirty="0" smtClean="0">
              <a:solidFill>
                <a:srgbClr val="002060"/>
              </a:solidFill>
              <a:latin typeface="Times New Roman" pitchFamily="18" charset="0"/>
              <a:cs typeface="Times New Roman" pitchFamily="18" charset="0"/>
            </a:endParaRPr>
          </a:p>
          <a:p>
            <a:r>
              <a:rPr lang="en-GB" sz="7600" dirty="0" smtClean="0">
                <a:solidFill>
                  <a:srgbClr val="002060"/>
                </a:solidFill>
                <a:latin typeface="Times New Roman" pitchFamily="18" charset="0"/>
                <a:cs typeface="Times New Roman" pitchFamily="18" charset="0"/>
              </a:rPr>
              <a:t>Newton died at the age of 84, and was buried in Westminster Abbey, where his monument stands today.</a:t>
            </a:r>
            <a:endParaRPr lang="ru-RU" sz="7600" dirty="0" smtClean="0">
              <a:solidFill>
                <a:srgbClr val="002060"/>
              </a:solidFill>
              <a:latin typeface="Times New Roman" pitchFamily="18" charset="0"/>
              <a:cs typeface="Times New Roman" pitchFamily="18" charset="0"/>
            </a:endParaRPr>
          </a:p>
          <a:p>
            <a:r>
              <a:rPr lang="en-US" sz="7600" dirty="0" smtClean="0">
                <a:latin typeface="Times New Roman" pitchFamily="18" charset="0"/>
                <a:cs typeface="Times New Roman" pitchFamily="18" charset="0"/>
              </a:rPr>
              <a:t> </a:t>
            </a:r>
            <a:endParaRPr lang="ru-RU" sz="7600"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endParaRPr lang="ru-RU" dirty="0"/>
          </a:p>
        </p:txBody>
      </p:sp>
      <p:sp>
        <p:nvSpPr>
          <p:cNvPr id="11" name="Овал 10"/>
          <p:cNvSpPr/>
          <p:nvPr/>
        </p:nvSpPr>
        <p:spPr>
          <a:xfrm>
            <a:off x="3786182" y="3714752"/>
            <a:ext cx="1928826" cy="31432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900" dirty="0" smtClean="0">
                <a:solidFill>
                  <a:srgbClr val="002060"/>
                </a:solidFill>
              </a:rPr>
              <a:t>Если я правильно понял яблоко падает перпендикулярно земле?</a:t>
            </a:r>
            <a:endParaRPr lang="ru-RU" sz="1900" dirty="0">
              <a:solidFill>
                <a:srgbClr val="002060"/>
              </a:solidFill>
            </a:endParaRPr>
          </a:p>
        </p:txBody>
      </p:sp>
      <p:sp>
        <p:nvSpPr>
          <p:cNvPr id="12" name="Овал 11"/>
          <p:cNvSpPr/>
          <p:nvPr/>
        </p:nvSpPr>
        <p:spPr>
          <a:xfrm rot="1027522">
            <a:off x="5022871" y="3447302"/>
            <a:ext cx="3771888" cy="16677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200" dirty="0" smtClean="0">
                <a:solidFill>
                  <a:srgbClr val="002060"/>
                </a:solidFill>
              </a:rPr>
              <a:t>Почему законы И.Ньютона так важны?</a:t>
            </a:r>
            <a:endParaRPr lang="ru-RU" sz="2200" dirty="0">
              <a:solidFill>
                <a:srgbClr val="002060"/>
              </a:solidFill>
            </a:endParaRPr>
          </a:p>
        </p:txBody>
      </p:sp>
      <p:sp>
        <p:nvSpPr>
          <p:cNvPr id="15" name="Овал 14"/>
          <p:cNvSpPr/>
          <p:nvPr/>
        </p:nvSpPr>
        <p:spPr>
          <a:xfrm rot="21059394">
            <a:off x="128439" y="3322883"/>
            <a:ext cx="4274468" cy="19770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rgbClr val="002060"/>
                </a:solidFill>
              </a:rPr>
              <a:t>Что было бы , если бы не было открытий Ньютона?</a:t>
            </a:r>
            <a:endParaRPr lang="ru-RU" sz="2400" dirty="0">
              <a:solidFill>
                <a:srgbClr val="002060"/>
              </a:solidFill>
            </a:endParaRPr>
          </a:p>
        </p:txBody>
      </p:sp>
      <p:sp>
        <p:nvSpPr>
          <p:cNvPr id="17" name="Овал 16"/>
          <p:cNvSpPr/>
          <p:nvPr/>
        </p:nvSpPr>
        <p:spPr>
          <a:xfrm rot="2270056">
            <a:off x="893835" y="1433721"/>
            <a:ext cx="3940715" cy="19357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rgbClr val="002060"/>
                </a:solidFill>
              </a:rPr>
              <a:t>Где используются открытия Ньютона?</a:t>
            </a:r>
            <a:endParaRPr lang="ru-RU" sz="2400" dirty="0">
              <a:solidFill>
                <a:srgbClr val="002060"/>
              </a:solidFill>
            </a:endParaRPr>
          </a:p>
        </p:txBody>
      </p:sp>
      <p:sp>
        <p:nvSpPr>
          <p:cNvPr id="19" name="Овал 18"/>
          <p:cNvSpPr/>
          <p:nvPr/>
        </p:nvSpPr>
        <p:spPr>
          <a:xfrm>
            <a:off x="3571868" y="0"/>
            <a:ext cx="2000264" cy="298607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solidFill>
                  <a:srgbClr val="002060"/>
                </a:solidFill>
              </a:rPr>
              <a:t>Правильно ли я понял И.Ньютон величайший учёный?</a:t>
            </a:r>
            <a:endParaRPr lang="ru-RU" sz="2000" dirty="0">
              <a:solidFill>
                <a:srgbClr val="002060"/>
              </a:solidFill>
            </a:endParaRPr>
          </a:p>
        </p:txBody>
      </p:sp>
      <p:sp>
        <p:nvSpPr>
          <p:cNvPr id="20" name="Овал 19"/>
          <p:cNvSpPr/>
          <p:nvPr/>
        </p:nvSpPr>
        <p:spPr>
          <a:xfrm rot="19920937">
            <a:off x="4482957" y="1609303"/>
            <a:ext cx="3822828" cy="14865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rgbClr val="002060"/>
                </a:solidFill>
              </a:rPr>
              <a:t>Кто и где родился в 1642 году?</a:t>
            </a:r>
            <a:endParaRPr lang="ru-RU" sz="2400" dirty="0">
              <a:solidFill>
                <a:srgbClr val="002060"/>
              </a:solidFill>
            </a:endParaRPr>
          </a:p>
        </p:txBody>
      </p:sp>
      <p:sp>
        <p:nvSpPr>
          <p:cNvPr id="4" name="Овал 3"/>
          <p:cNvSpPr/>
          <p:nvPr/>
        </p:nvSpPr>
        <p:spPr>
          <a:xfrm>
            <a:off x="3929058" y="2714620"/>
            <a:ext cx="1643074" cy="14287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rgbClr val="FF0000"/>
                </a:solidFill>
              </a:rPr>
              <a:t>Исаак  Ньютон</a:t>
            </a:r>
            <a:endParaRPr lang="ru-RU" sz="2400"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FF0000"/>
                </a:solidFill>
              </a:rPr>
              <a:t>Для чего нам это нужно?</a:t>
            </a:r>
            <a:endParaRPr lang="ru-RU" dirty="0">
              <a:solidFill>
                <a:srgbClr val="FF0000"/>
              </a:solidFill>
            </a:endParaRPr>
          </a:p>
        </p:txBody>
      </p:sp>
      <p:sp>
        <p:nvSpPr>
          <p:cNvPr id="3" name="Содержимое 2"/>
          <p:cNvSpPr>
            <a:spLocks noGrp="1"/>
          </p:cNvSpPr>
          <p:nvPr>
            <p:ph idx="1"/>
          </p:nvPr>
        </p:nvSpPr>
        <p:spPr/>
        <p:txBody>
          <a:bodyPr/>
          <a:lstStyle/>
          <a:p>
            <a:r>
              <a:rPr lang="ru-RU" dirty="0" smtClean="0"/>
              <a:t>Ромашка </a:t>
            </a:r>
            <a:r>
              <a:rPr lang="ru-RU" dirty="0" err="1" smtClean="0"/>
              <a:t>Блума</a:t>
            </a:r>
            <a:r>
              <a:rPr lang="ru-RU" dirty="0" smtClean="0"/>
              <a:t> можно использовать на всех стадиях урока</a:t>
            </a:r>
          </a:p>
          <a:p>
            <a:r>
              <a:rPr lang="ru-RU" dirty="0" smtClean="0"/>
              <a:t>Приём направлен на формирование и развитие мыслительной деятельности учащихся</a:t>
            </a:r>
          </a:p>
          <a:p>
            <a:r>
              <a:rPr lang="ru-RU" dirty="0" smtClean="0"/>
              <a:t>Умение правильно формулировать и задавать вопросы</a:t>
            </a: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FF0000"/>
                </a:solidFill>
              </a:rPr>
              <a:t>Выводы: </a:t>
            </a:r>
            <a:endParaRPr lang="ru-RU" dirty="0">
              <a:solidFill>
                <a:srgbClr val="FF0000"/>
              </a:solidFill>
            </a:endParaRPr>
          </a:p>
        </p:txBody>
      </p:sp>
      <p:sp>
        <p:nvSpPr>
          <p:cNvPr id="3" name="Содержимое 2"/>
          <p:cNvSpPr>
            <a:spLocks noGrp="1"/>
          </p:cNvSpPr>
          <p:nvPr>
            <p:ph idx="1"/>
          </p:nvPr>
        </p:nvSpPr>
        <p:spPr/>
        <p:txBody>
          <a:bodyPr/>
          <a:lstStyle/>
          <a:p>
            <a:r>
              <a:rPr lang="ru-RU" dirty="0" smtClean="0"/>
              <a:t>Мы с удовольствием изготавливаем ромашку, где записываем вопросы разных типов</a:t>
            </a:r>
          </a:p>
          <a:p>
            <a:r>
              <a:rPr lang="ru-RU" dirty="0" smtClean="0"/>
              <a:t>Ставим вопросы к тексту, ищем ответы на них</a:t>
            </a:r>
          </a:p>
          <a:p>
            <a:r>
              <a:rPr lang="ru-RU" dirty="0" smtClean="0"/>
              <a:t>Работа может быть индивидуальной, парной, групповой</a:t>
            </a:r>
          </a:p>
          <a:p>
            <a:r>
              <a:rPr lang="ru-RU" dirty="0" smtClean="0"/>
              <a:t>Теперь мы понимаем информацию в тексте</a:t>
            </a: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163</TotalTime>
  <Words>184</Words>
  <Application>Microsoft Office PowerPoint</Application>
  <PresentationFormat>Экран (4:3)</PresentationFormat>
  <Paragraphs>38</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Трек</vt:lpstr>
      <vt:lpstr>Проект «Какая физика без англичан?»</vt:lpstr>
      <vt:lpstr>Группа «Лингвисты»</vt:lpstr>
      <vt:lpstr>Слайд 3</vt:lpstr>
      <vt:lpstr>Слайд 4</vt:lpstr>
      <vt:lpstr>«Isaac Newton»</vt:lpstr>
      <vt:lpstr>Слайд 6</vt:lpstr>
      <vt:lpstr>Для чего нам это нужно?</vt:lpstr>
      <vt:lpstr>Выводы: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Группа «Лингвисты»</dc:title>
  <dc:creator>adm</dc:creator>
  <cp:lastModifiedBy>adm</cp:lastModifiedBy>
  <cp:revision>24</cp:revision>
  <dcterms:created xsi:type="dcterms:W3CDTF">2018-02-09T10:18:06Z</dcterms:created>
  <dcterms:modified xsi:type="dcterms:W3CDTF">2018-02-09T18:04:36Z</dcterms:modified>
</cp:coreProperties>
</file>